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4" autoAdjust="0"/>
    <p:restoredTop sz="94606" autoAdjust="0"/>
  </p:normalViewPr>
  <p:slideViewPr>
    <p:cSldViewPr>
      <p:cViewPr>
        <p:scale>
          <a:sx n="94" d="100"/>
          <a:sy n="94" d="100"/>
        </p:scale>
        <p:origin x="-882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89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de cantos arredondados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0" name="Subtítu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19" name="Espaço Reservado para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81419B-EC4D-4677-BC91-2097A1044087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11" name="Espaço Reservado para Número de Slid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1D533D-4E45-4EA0-94BD-A3BF70DE5C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81419B-EC4D-4677-BC91-2097A1044087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1D533D-4E45-4EA0-94BD-A3BF70DE5C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81419B-EC4D-4677-BC91-2097A1044087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1D533D-4E45-4EA0-94BD-A3BF70DE5C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81419B-EC4D-4677-BC91-2097A1044087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1D533D-4E45-4EA0-94BD-A3BF70DE5C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ângulo de cantos arredondados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de cantos arredondados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81419B-EC4D-4677-BC91-2097A1044087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1D533D-4E45-4EA0-94BD-A3BF70DE5C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81419B-EC4D-4677-BC91-2097A1044087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1D533D-4E45-4EA0-94BD-A3BF70DE5C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81419B-EC4D-4677-BC91-2097A1044087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1D533D-4E45-4EA0-94BD-A3BF70DE5C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81419B-EC4D-4677-BC91-2097A1044087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1D533D-4E45-4EA0-94BD-A3BF70DE5C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81419B-EC4D-4677-BC91-2097A1044087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1D533D-4E45-4EA0-94BD-A3BF70DE5C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81419B-EC4D-4677-BC91-2097A1044087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1D533D-4E45-4EA0-94BD-A3BF70DE5CD5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de cantos arredondados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edondar Retângulo em um Canto Únic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C81419B-EC4D-4677-BC91-2097A1044087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71D533D-4E45-4EA0-94BD-A3BF70DE5CD5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de cantos arredondados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de cantos arredondados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Espaço Reservado para Títu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5" name="Espaço Reservado para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C81419B-EC4D-4677-BC91-2097A1044087}" type="datetimeFigureOut">
              <a:rPr lang="pt-BR" smtClean="0"/>
              <a:t>09/10/2014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71D533D-4E45-4EA0-94BD-A3BF70DE5CD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osvaldopires@cremesp.org.br" TargetMode="External"/><Relationship Id="rId2" Type="http://schemas.openxmlformats.org/officeDocument/2006/relationships/hyperlink" Target="mailto:garciasimonelli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Oficina Nacional de Conciliação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Conselho Federal de Psicologia</a:t>
            </a:r>
          </a:p>
          <a:p>
            <a:r>
              <a:rPr lang="pt-BR" dirty="0" smtClean="0"/>
              <a:t>Outubro/2014</a:t>
            </a: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Conciliação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algn="just"/>
            <a:r>
              <a:rPr lang="pt-BR" dirty="0" smtClean="0"/>
              <a:t>“Quem concilia sempre sai ganhando”</a:t>
            </a:r>
          </a:p>
          <a:p>
            <a:pPr lvl="1" algn="just"/>
            <a:r>
              <a:rPr lang="pt-BR" dirty="0" smtClean="0"/>
              <a:t>CNJ – Campanha conciliatória de 2013.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“Conciliar é a forma mais rápida de resolver conflitos”</a:t>
            </a:r>
          </a:p>
          <a:p>
            <a:pPr lvl="1" algn="just"/>
            <a:r>
              <a:rPr lang="pt-BR" dirty="0" smtClean="0"/>
              <a:t>CNJ – Campanha conciliatória de 2011.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Conciliação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86880"/>
          </a:xfrm>
        </p:spPr>
        <p:txBody>
          <a:bodyPr>
            <a:noAutofit/>
          </a:bodyPr>
          <a:lstStyle/>
          <a:p>
            <a:r>
              <a:rPr lang="pt-BR" sz="1800" dirty="0" smtClean="0"/>
              <a:t>Conciliação nos Conselhos de Medicina:</a:t>
            </a:r>
          </a:p>
          <a:p>
            <a:pPr lvl="1"/>
            <a:r>
              <a:rPr lang="pt-BR" sz="1800" b="1" dirty="0" smtClean="0"/>
              <a:t>Resolução CFM nº 1.617, de 16 de maio de 2001 – Código de Processo Ético-Profissional:</a:t>
            </a:r>
          </a:p>
          <a:p>
            <a:pPr algn="just">
              <a:buNone/>
            </a:pPr>
            <a:r>
              <a:rPr lang="pt-BR" sz="1800" dirty="0" smtClean="0"/>
              <a:t>	</a:t>
            </a:r>
            <a:r>
              <a:rPr lang="pt-BR" sz="1600" dirty="0" smtClean="0"/>
              <a:t>Art. 9º - Será facultada a conciliação de denúncias de possível infração  ao Código de Ética Médica, com a expressa concordância das partes, até o encerramento da sindicância.</a:t>
            </a:r>
          </a:p>
          <a:p>
            <a:pPr algn="just">
              <a:buNone/>
            </a:pPr>
            <a:r>
              <a:rPr lang="pt-BR" sz="1600" dirty="0" smtClean="0"/>
              <a:t>	§1º - Realizada a audiência e aceito, pelas partes, o resultado da conciliação, o Conselheiro Sindicante elaborará relatório circunstanciado sobre o fato, para aprovação pela Câmara, com a respectiva homologação pelo Pleno do Conselho Regional de Medicina.</a:t>
            </a:r>
          </a:p>
          <a:p>
            <a:pPr algn="just">
              <a:buNone/>
            </a:pPr>
            <a:r>
              <a:rPr lang="pt-BR" sz="1600" dirty="0" smtClean="0"/>
              <a:t>	§ 2º - O procedimento de conciliação orientar-se-á pelos critérios de oralidade, simplicidade, informalidade e economia processual.</a:t>
            </a:r>
          </a:p>
          <a:p>
            <a:pPr algn="just">
              <a:buNone/>
            </a:pPr>
            <a:r>
              <a:rPr lang="pt-BR" sz="1600" dirty="0" smtClean="0"/>
              <a:t>	§ 3º - Não caberá recurso no procedimento de conciliação, se aceito, pelas partes, o resultado da mesma.</a:t>
            </a:r>
          </a:p>
          <a:p>
            <a:pPr algn="just">
              <a:buNone/>
            </a:pPr>
            <a:r>
              <a:rPr lang="pt-BR" sz="1600" dirty="0" smtClean="0"/>
              <a:t>	§ 4º - Resultando </a:t>
            </a:r>
            <a:r>
              <a:rPr lang="pt-BR" sz="1600" dirty="0" err="1" smtClean="0"/>
              <a:t>inexitosa</a:t>
            </a:r>
            <a:r>
              <a:rPr lang="pt-BR" sz="1600" dirty="0" smtClean="0"/>
              <a:t> a conciliação, a sindicância prosseguirá em seus termos.</a:t>
            </a:r>
          </a:p>
          <a:p>
            <a:pPr algn="just">
              <a:buNone/>
            </a:pPr>
            <a:r>
              <a:rPr lang="pt-BR" sz="1600" dirty="0" smtClean="0"/>
              <a:t>	Art. 10 - Na homologação de conciliação não será permitido acerto pecuniário.</a:t>
            </a:r>
          </a:p>
          <a:p>
            <a:pPr lvl="2"/>
            <a:endParaRPr lang="pt-BR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920" y="5373216"/>
            <a:ext cx="8183880" cy="661824"/>
          </a:xfrm>
        </p:spPr>
        <p:txBody>
          <a:bodyPr/>
          <a:lstStyle/>
          <a:p>
            <a:r>
              <a:rPr lang="pt-BR" dirty="0" smtClean="0"/>
              <a:t>Conciliação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404664"/>
            <a:ext cx="8183880" cy="4914872"/>
          </a:xfrm>
        </p:spPr>
        <p:txBody>
          <a:bodyPr>
            <a:noAutofit/>
          </a:bodyPr>
          <a:lstStyle/>
          <a:p>
            <a:r>
              <a:rPr lang="pt-BR" sz="1600" dirty="0" smtClean="0"/>
              <a:t>Conciliação nos Conselhos de Medicina (continuação):</a:t>
            </a:r>
          </a:p>
          <a:p>
            <a:pPr lvl="1"/>
            <a:r>
              <a:rPr lang="pt-BR" sz="1600" b="1" dirty="0" smtClean="0"/>
              <a:t>Resolução CFM nº 1.897, de 17 de abril de 2009:</a:t>
            </a:r>
          </a:p>
          <a:p>
            <a:pPr algn="just">
              <a:buNone/>
            </a:pPr>
            <a:r>
              <a:rPr lang="pt-BR" sz="1600" dirty="0" smtClean="0"/>
              <a:t>	Art. 9º </a:t>
            </a:r>
            <a:r>
              <a:rPr lang="pt-BR" sz="1600" dirty="0" smtClean="0">
                <a:solidFill>
                  <a:srgbClr val="FF0000"/>
                </a:solidFill>
              </a:rPr>
              <a:t>A critério do Conselheiro Sindicante</a:t>
            </a:r>
            <a:r>
              <a:rPr lang="pt-BR" sz="1600" dirty="0" smtClean="0"/>
              <a:t>, será facultada a conciliação de denúncias de possível infração ao Código de Ética Médica, com a expressa concordância das partes, até o encerramento da sindicância.</a:t>
            </a:r>
          </a:p>
          <a:p>
            <a:pPr algn="just">
              <a:buNone/>
            </a:pPr>
            <a:r>
              <a:rPr lang="pt-BR" sz="1600" dirty="0" smtClean="0"/>
              <a:t>	§ 1º Realizada a audiência e aceito, pelas partes, o resultado da conciliação, o Conselheiro Sindicante elaborará relatório circunstanciado sobre o fato, para aprovação pela Câmara, com a respectiva homologação pelo Pleno do Conselho Regional de Medicina.</a:t>
            </a:r>
          </a:p>
          <a:p>
            <a:pPr algn="just">
              <a:buNone/>
            </a:pPr>
            <a:r>
              <a:rPr lang="pt-BR" sz="1600" dirty="0" smtClean="0"/>
              <a:t>	§ 2º O procedimento de conciliação orientar-se-á pelos critérios de oralidade, simplicidade, informalidade e economia processual.</a:t>
            </a:r>
          </a:p>
          <a:p>
            <a:pPr algn="just">
              <a:buNone/>
            </a:pPr>
            <a:r>
              <a:rPr lang="pt-BR" sz="1600" dirty="0" smtClean="0"/>
              <a:t>	§ 3º Não caberá recurso no procedimento de conciliação, se aceito, pelas partes, o resultado da mesma.</a:t>
            </a:r>
          </a:p>
          <a:p>
            <a:pPr algn="just">
              <a:buNone/>
            </a:pPr>
            <a:r>
              <a:rPr lang="pt-BR" sz="1600" dirty="0" smtClean="0"/>
              <a:t>	§ 4º Resultando </a:t>
            </a:r>
            <a:r>
              <a:rPr lang="pt-BR" sz="1600" dirty="0" err="1" smtClean="0"/>
              <a:t>inexitosa</a:t>
            </a:r>
            <a:r>
              <a:rPr lang="pt-BR" sz="1600" dirty="0" smtClean="0"/>
              <a:t> a conciliação, a sindicância prosseguirá em seus termos.</a:t>
            </a:r>
          </a:p>
          <a:p>
            <a:pPr algn="just">
              <a:buNone/>
            </a:pPr>
            <a:r>
              <a:rPr lang="pt-BR" sz="1600" dirty="0" smtClean="0"/>
              <a:t>	</a:t>
            </a:r>
            <a:r>
              <a:rPr lang="pt-BR" sz="1600" dirty="0" smtClean="0">
                <a:solidFill>
                  <a:srgbClr val="FF0000"/>
                </a:solidFill>
              </a:rPr>
              <a:t>§5º Não será facultada conciliação nos casos de lesão corporal ou morte.</a:t>
            </a:r>
          </a:p>
          <a:p>
            <a:pPr algn="just">
              <a:buNone/>
            </a:pPr>
            <a:r>
              <a:rPr lang="pt-BR" sz="1600" dirty="0" smtClean="0">
                <a:solidFill>
                  <a:srgbClr val="FF0000"/>
                </a:solidFill>
              </a:rPr>
              <a:t>	§6º Na conciliação serão permitidos ajustamentos de conduta por meio de compromissos documentalmente assumidos pelas partes.</a:t>
            </a:r>
          </a:p>
          <a:p>
            <a:pPr algn="just">
              <a:buNone/>
            </a:pPr>
            <a:r>
              <a:rPr lang="pt-BR" sz="1600" dirty="0" smtClean="0"/>
              <a:t>	Art. 10. Na conciliação não será permitido acerto pecuniário.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Conciliação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1600" dirty="0" smtClean="0"/>
              <a:t>Conciliação nos Conselhos de Medicina (continuação):</a:t>
            </a:r>
          </a:p>
          <a:p>
            <a:pPr lvl="1"/>
            <a:r>
              <a:rPr lang="pt-BR" sz="1600" b="1" dirty="0" smtClean="0"/>
              <a:t>Resolução CFM nº 2.023, de 20 de agosto de 2013</a:t>
            </a:r>
          </a:p>
          <a:p>
            <a:pPr algn="just">
              <a:buNone/>
            </a:pPr>
            <a:r>
              <a:rPr lang="pt-BR" sz="1600" dirty="0" smtClean="0"/>
              <a:t>	Art. 9º A critério do conselheiro sindicante será facultada a conciliação de denúncias de possível infração ao Código de Ética Médica, com a prévia aprovação pela câmara específica de julgamento de sindicância e expressa concordância das partes, até o encerramento da sindicância.</a:t>
            </a:r>
          </a:p>
          <a:p>
            <a:pPr algn="just">
              <a:buNone/>
            </a:pPr>
            <a:r>
              <a:rPr lang="pt-BR" sz="1600" dirty="0" smtClean="0"/>
              <a:t>	§ 1º Na conciliação não será permitido acerto pecuniário.</a:t>
            </a:r>
          </a:p>
          <a:p>
            <a:pPr algn="just">
              <a:buNone/>
            </a:pPr>
            <a:r>
              <a:rPr lang="pt-BR" sz="1600" dirty="0" smtClean="0"/>
              <a:t>	§ 2º Não será facultada conciliação nos casos de lesão corporal ou óbito.</a:t>
            </a:r>
          </a:p>
          <a:p>
            <a:pPr algn="just">
              <a:buNone/>
            </a:pPr>
            <a:r>
              <a:rPr lang="pt-BR" sz="1600" dirty="0" smtClean="0"/>
              <a:t>	§ 3° Não caberá recurso no procedimento de conciliação se aceito pelas partes e aprovado pela câmara específica de julgamento.</a:t>
            </a:r>
          </a:p>
          <a:p>
            <a:pPr algn="just">
              <a:buNone/>
            </a:pPr>
            <a:r>
              <a:rPr lang="pt-BR" sz="1600" dirty="0" smtClean="0"/>
              <a:t>	§ 4° No caso de a conciliação não obter êxito, a sindicância prosseguirá em seus termos.</a:t>
            </a:r>
          </a:p>
          <a:p>
            <a:pPr algn="just">
              <a:buNone/>
            </a:pPr>
            <a:r>
              <a:rPr lang="pt-BR" sz="1600" dirty="0" smtClean="0"/>
              <a:t>	</a:t>
            </a:r>
          </a:p>
          <a:p>
            <a:pPr algn="just">
              <a:buNone/>
            </a:pPr>
            <a:r>
              <a:rPr lang="pt-BR" sz="1600" dirty="0" smtClean="0"/>
              <a:t>	Art. 10 Do julgamento do relatório da sindicância, pela câmara específica de julgamento, poderá resultar:</a:t>
            </a:r>
          </a:p>
          <a:p>
            <a:pPr algn="just">
              <a:buNone/>
            </a:pPr>
            <a:r>
              <a:rPr lang="pt-BR" sz="1600" dirty="0" smtClean="0"/>
              <a:t>	§ 3º O termo de ajustamento de conduta e a interdição cautelar no processo ético-profissional e no procedimento administrativo seguirão resoluções específicas.	</a:t>
            </a:r>
            <a:endParaRPr lang="pt-BR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Conciliação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000" dirty="0" smtClean="0"/>
              <a:t>Termo de Ajustamento de Conduta:</a:t>
            </a:r>
          </a:p>
          <a:p>
            <a:pPr lvl="1"/>
            <a:r>
              <a:rPr lang="pt-BR" sz="2000" b="1" dirty="0" smtClean="0"/>
              <a:t>Resolução CFM nº 1.967, de 14 de abril de 2011</a:t>
            </a:r>
          </a:p>
          <a:p>
            <a:pPr algn="just">
              <a:buNone/>
            </a:pPr>
            <a:r>
              <a:rPr lang="pt-BR" sz="2000" dirty="0" smtClean="0"/>
              <a:t>	</a:t>
            </a:r>
            <a:r>
              <a:rPr lang="pt-BR" sz="1800" dirty="0" smtClean="0"/>
              <a:t>Art. 2º O instituto do TAC será aplicado apenas para indícios de infração de pequena monta ao Código de Ética Médica (CEM), sem maiores repercussões e de acordo com a decisão da Câmara de Ética Médica de Sindicância de Julgamento.	</a:t>
            </a:r>
          </a:p>
          <a:p>
            <a:pPr algn="just">
              <a:buNone/>
            </a:pPr>
            <a:r>
              <a:rPr lang="pt-BR" sz="1800" dirty="0" smtClean="0"/>
              <a:t>	Art. 5º São cláusulas obrigatórias do TAC:</a:t>
            </a:r>
          </a:p>
          <a:p>
            <a:pPr algn="just">
              <a:buNone/>
            </a:pPr>
            <a:r>
              <a:rPr lang="pt-BR" sz="1800" dirty="0" smtClean="0"/>
              <a:t>	a) objeto: descreve o(s) fato(s) imputado(s) ao médico;</a:t>
            </a:r>
          </a:p>
          <a:p>
            <a:pPr algn="just">
              <a:buNone/>
            </a:pPr>
            <a:r>
              <a:rPr lang="pt-BR" sz="1800" dirty="0" smtClean="0"/>
              <a:t>	b) cláusula de comportamento: impõe ao médico portar-se de acordo com o determinado no TAC;</a:t>
            </a:r>
          </a:p>
          <a:p>
            <a:pPr algn="just">
              <a:buNone/>
            </a:pPr>
            <a:r>
              <a:rPr lang="pt-BR" sz="1800" dirty="0" smtClean="0"/>
              <a:t>	c) cláusula de suspensão da sindicância: fixa o prazo de suspensão da sindicância, com atenção aos prazos prescricionais estabelecidos no Código de Processo Ético-Profissional;</a:t>
            </a:r>
          </a:p>
          <a:p>
            <a:pPr algn="just">
              <a:buNone/>
            </a:pPr>
            <a:r>
              <a:rPr lang="pt-BR" sz="1800" dirty="0" smtClean="0"/>
              <a:t>	d) cláusula de fiscalização: define como será feita a fiscalização do TAC e como deverá o médico compromissário demonstrar o cumprimento das metas e obrigações assumidas;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Conciliação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1600" dirty="0" smtClean="0"/>
              <a:t>Termo de Ajustamento de Conduta:</a:t>
            </a:r>
          </a:p>
          <a:p>
            <a:r>
              <a:rPr lang="pt-BR" sz="1600" dirty="0" smtClean="0"/>
              <a:t>CREMESP: </a:t>
            </a:r>
          </a:p>
          <a:p>
            <a:pPr lvl="1"/>
            <a:r>
              <a:rPr lang="pt-BR" sz="1200" b="1" dirty="0" smtClean="0"/>
              <a:t>RESOLUÇÃO CREMESP Nº. 216, DE 09 DE MARÇO DE 2.010</a:t>
            </a:r>
          </a:p>
          <a:p>
            <a:pPr lvl="1"/>
            <a:r>
              <a:rPr lang="pt-BR" sz="1200" b="1" dirty="0" smtClean="0"/>
              <a:t>RESOLUÇÃO CREMESP Nº 230, DE 12 DE SETEMBRO DE 2011</a:t>
            </a:r>
            <a:endParaRPr lang="pt-BR" sz="1200" dirty="0" smtClean="0"/>
          </a:p>
          <a:p>
            <a:pPr lvl="2" algn="just"/>
            <a:r>
              <a:rPr lang="pt-BR" sz="1400" dirty="0" smtClean="0"/>
              <a:t>“Art. 6º – Não caberá proposição de novo Termo de Ajustamento de Conduta referente à reincidência de conduta inadequada pelo Compromissário sobre assunto que já foi objeto de procedimento ético-profissional nos últimos 08 (oito) anos.”</a:t>
            </a:r>
          </a:p>
          <a:p>
            <a:endParaRPr lang="pt-BR" sz="1600" dirty="0" smtClean="0"/>
          </a:p>
          <a:p>
            <a:pPr lvl="1"/>
            <a:r>
              <a:rPr lang="pt-BR" sz="1600" b="1" dirty="0" smtClean="0"/>
              <a:t>Origem: </a:t>
            </a:r>
            <a:r>
              <a:rPr lang="pt-BR" sz="1600" dirty="0" smtClean="0"/>
              <a:t>Lei nº 7.347, de 24 de julho de 1985 (Lei da Ação Civil Pública)</a:t>
            </a:r>
          </a:p>
          <a:p>
            <a:pPr lvl="2" algn="just">
              <a:buNone/>
            </a:pPr>
            <a:r>
              <a:rPr lang="pt-BR" sz="1600" dirty="0" smtClean="0"/>
              <a:t>	Art. 5</a:t>
            </a:r>
            <a:r>
              <a:rPr lang="pt-BR" sz="1600" u="sng" baseline="30000" dirty="0" smtClean="0"/>
              <a:t>o</a:t>
            </a:r>
            <a:r>
              <a:rPr lang="pt-BR" sz="1600" dirty="0" smtClean="0"/>
              <a:t>  Têm legitimidade para propor a ação principal e a ação cautelar: </a:t>
            </a:r>
          </a:p>
          <a:p>
            <a:pPr lvl="2" algn="just">
              <a:buNone/>
            </a:pPr>
            <a:r>
              <a:rPr lang="pt-BR" sz="1600" dirty="0" smtClean="0"/>
              <a:t>	IV - a autarquia, empresa pública, fundação ou sociedade de economia mista; </a:t>
            </a:r>
          </a:p>
          <a:p>
            <a:pPr lvl="2" algn="just">
              <a:buNone/>
            </a:pPr>
            <a:r>
              <a:rPr lang="pt-BR" sz="1600" dirty="0" smtClean="0"/>
              <a:t>	§ 6° Os órgãos públicos legitimados poderão tomar dos interessados compromisso de ajustamento de sua conduta às exigências legais, mediante cominações, que terá eficácia de título executivo extrajudicial. </a:t>
            </a:r>
            <a:endParaRPr lang="pt-BR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Conciliação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1600" dirty="0" smtClean="0"/>
              <a:t>Números Preliminares do CREMESP (ainda não há um número oficial):</a:t>
            </a:r>
          </a:p>
          <a:p>
            <a:pPr lvl="1" algn="just"/>
            <a:r>
              <a:rPr lang="pt-BR" sz="1600" dirty="0" smtClean="0"/>
              <a:t>Cerca de 200 Termos de Ajustamento Firmados;</a:t>
            </a:r>
          </a:p>
          <a:p>
            <a:pPr lvl="1" algn="just"/>
            <a:r>
              <a:rPr lang="pt-BR" sz="1600" dirty="0" smtClean="0"/>
              <a:t>O Cremesp nunca teve por hábito realizar “conciliações”: poucos casos envolvendo  basicamente “relacionamento entre profissionais”;</a:t>
            </a:r>
          </a:p>
          <a:p>
            <a:pPr lvl="1" algn="just"/>
            <a:r>
              <a:rPr lang="pt-BR" sz="1600" dirty="0" smtClean="0"/>
              <a:t>O instrumento do TAC foi mais utilizado pelo Cremesp, considerando a possibilidade de ajustamento de conduta em procedimentos “potencialmente” menos danosos à sociedade, como publicidade médica irregular, condições de atendimento médico em clínicas e hospitais (com metas para regularização), além de questões mais simples como ausência a plantão (desde que não haja reincidência), atrasos em consultas e relacionamento entre profissionais.</a:t>
            </a:r>
          </a:p>
          <a:p>
            <a:pPr lvl="1" algn="just"/>
            <a:r>
              <a:rPr lang="pt-BR" sz="1600" dirty="0" smtClean="0"/>
              <a:t>É muito difícil ainda convencer o paciente a aceitar o procedimento da conciliação no âmbito do Conselho, considerando que há uma </a:t>
            </a:r>
            <a:r>
              <a:rPr lang="pt-BR" sz="1600" dirty="0" err="1" smtClean="0"/>
              <a:t>idéia</a:t>
            </a:r>
            <a:r>
              <a:rPr lang="pt-BR" sz="1600" dirty="0" smtClean="0"/>
              <a:t> de “proteção” ao profissional pelo acordo, além da proibição do acerto pecuniário.</a:t>
            </a:r>
          </a:p>
          <a:p>
            <a:pPr lvl="1" algn="just"/>
            <a:r>
              <a:rPr lang="pt-BR" sz="1600" dirty="0" smtClean="0"/>
              <a:t>A propositura e celebração do TAC ao médico, desde que preenchidos os requisitos das normas que regulamentam, independe da anuência da parte Denunciante.</a:t>
            </a:r>
          </a:p>
          <a:p>
            <a:pPr lvl="1" algn="just"/>
            <a:r>
              <a:rPr lang="pt-BR" sz="1600" dirty="0" smtClean="0"/>
              <a:t>Direitos disponíveis.</a:t>
            </a:r>
            <a:endParaRPr lang="pt-BR" sz="1600" dirty="0"/>
          </a:p>
          <a:p>
            <a:pPr lvl="1" algn="just"/>
            <a:endParaRPr lang="pt-BR" sz="1600" dirty="0" smtClean="0"/>
          </a:p>
          <a:p>
            <a:pPr lvl="1"/>
            <a:endParaRPr lang="pt-BR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4797152"/>
            <a:ext cx="8183880" cy="1051560"/>
          </a:xfrm>
        </p:spPr>
        <p:txBody>
          <a:bodyPr/>
          <a:lstStyle/>
          <a:p>
            <a:pPr algn="ctr"/>
            <a:r>
              <a:rPr lang="pt-BR" dirty="0" smtClean="0"/>
              <a:t>conciliação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dirty="0" smtClean="0"/>
              <a:t>Obrigado ! </a:t>
            </a:r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smtClean="0"/>
              <a:t>Osvaldo Pires G. Simonelli</a:t>
            </a:r>
          </a:p>
          <a:p>
            <a:pPr algn="ctr">
              <a:buNone/>
            </a:pPr>
            <a:r>
              <a:rPr lang="pt-BR" i="1" dirty="0" smtClean="0"/>
              <a:t>Chefe do Depto. Jurídico do CREMESP</a:t>
            </a:r>
          </a:p>
          <a:p>
            <a:pPr algn="ctr">
              <a:buNone/>
            </a:pPr>
            <a:r>
              <a:rPr lang="pt-BR" dirty="0" smtClean="0"/>
              <a:t>Email: </a:t>
            </a:r>
            <a:r>
              <a:rPr lang="pt-BR" dirty="0" smtClean="0">
                <a:hlinkClick r:id="rId2"/>
              </a:rPr>
              <a:t>garciasimonelli@gmail.com</a:t>
            </a:r>
            <a:endParaRPr lang="pt-BR" dirty="0" smtClean="0"/>
          </a:p>
          <a:p>
            <a:pPr algn="ctr">
              <a:buNone/>
            </a:pPr>
            <a:r>
              <a:rPr lang="pt-BR" dirty="0" smtClean="0">
                <a:hlinkClick r:id="rId3"/>
              </a:rPr>
              <a:t>osvaldopires@cremesp.org.br</a:t>
            </a:r>
            <a:endParaRPr lang="pt-BR" dirty="0" smtClean="0"/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err="1" smtClean="0"/>
              <a:t>medicinaedireito</a:t>
            </a:r>
            <a:r>
              <a:rPr lang="pt-BR" dirty="0" smtClean="0"/>
              <a:t>.blogspot.com.</a:t>
            </a:r>
            <a:r>
              <a:rPr lang="pt-BR" dirty="0" err="1" smtClean="0"/>
              <a:t>br</a:t>
            </a:r>
            <a:endParaRPr lang="pt-BR" dirty="0" smtClean="0"/>
          </a:p>
          <a:p>
            <a:pPr algn="ctr">
              <a:buNone/>
            </a:pP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o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45</TotalTime>
  <Words>398</Words>
  <Application>Microsoft Office PowerPoint</Application>
  <PresentationFormat>Apresentação na tela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0" baseType="lpstr">
      <vt:lpstr>Aspecto</vt:lpstr>
      <vt:lpstr>Oficina Nacional de Conciliação</vt:lpstr>
      <vt:lpstr>Conciliação</vt:lpstr>
      <vt:lpstr>Conciliação</vt:lpstr>
      <vt:lpstr>Conciliação</vt:lpstr>
      <vt:lpstr>Conciliação</vt:lpstr>
      <vt:lpstr>Conciliação</vt:lpstr>
      <vt:lpstr>Conciliação</vt:lpstr>
      <vt:lpstr>Conciliação</vt:lpstr>
      <vt:lpstr>conciliação</vt:lpstr>
    </vt:vector>
  </TitlesOfParts>
  <Company>crm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Oficina Nacional de Conciliação</dc:title>
  <dc:creator>usuario</dc:creator>
  <cp:lastModifiedBy>Ylo Barroso Caiado Fraga</cp:lastModifiedBy>
  <cp:revision>8</cp:revision>
  <dcterms:created xsi:type="dcterms:W3CDTF">2014-10-07T21:24:43Z</dcterms:created>
  <dcterms:modified xsi:type="dcterms:W3CDTF">2014-10-09T13:09:40Z</dcterms:modified>
</cp:coreProperties>
</file>